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8" r:id="rId3"/>
    <p:sldId id="260" r:id="rId4"/>
    <p:sldId id="259" r:id="rId5"/>
    <p:sldId id="262" r:id="rId6"/>
    <p:sldId id="282" r:id="rId7"/>
    <p:sldId id="263" r:id="rId8"/>
    <p:sldId id="266" r:id="rId9"/>
    <p:sldId id="265" r:id="rId10"/>
    <p:sldId id="267" r:id="rId11"/>
    <p:sldId id="273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Tourists (in Million)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Sheet5!$A$2:$A$9</c:f>
              <c:strCache>
                <c:ptCount val="8"/>
                <c:pt idx="0">
                  <c:v>Turkey (2012)</c:v>
                </c:pt>
                <c:pt idx="1">
                  <c:v>I.R. Iran (2012)</c:v>
                </c:pt>
                <c:pt idx="2">
                  <c:v>Kazakhestan (2010)</c:v>
                </c:pt>
                <c:pt idx="3">
                  <c:v> Kyrgyzstan (2011) </c:v>
                </c:pt>
                <c:pt idx="4">
                  <c:v>Azerbaijan (2012)</c:v>
                </c:pt>
                <c:pt idx="5">
                  <c:v>Pakistan (2012)</c:v>
                </c:pt>
                <c:pt idx="6">
                  <c:v>Uzbekistan (2010) </c:v>
                </c:pt>
                <c:pt idx="7">
                  <c:v>Tajikistan (2011)</c:v>
                </c:pt>
              </c:strCache>
            </c:strRef>
          </c:cat>
          <c:val>
            <c:numRef>
              <c:f>Sheet5!$B$2:$B$9</c:f>
              <c:numCache>
                <c:formatCode>0.00</c:formatCode>
                <c:ptCount val="8"/>
                <c:pt idx="0">
                  <c:v>35700000</c:v>
                </c:pt>
                <c:pt idx="1">
                  <c:v>4000000</c:v>
                </c:pt>
                <c:pt idx="2">
                  <c:v>3390000</c:v>
                </c:pt>
                <c:pt idx="3">
                  <c:v>3100000</c:v>
                </c:pt>
                <c:pt idx="4">
                  <c:v>2400000</c:v>
                </c:pt>
                <c:pt idx="5">
                  <c:v>1000000</c:v>
                </c:pt>
                <c:pt idx="6">
                  <c:v>980000</c:v>
                </c:pt>
                <c:pt idx="7">
                  <c:v>180000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6867968"/>
        <c:axId val="126892224"/>
      </c:barChart>
      <c:catAx>
        <c:axId val="126867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6892224"/>
        <c:crosses val="autoZero"/>
        <c:auto val="1"/>
        <c:lblAlgn val="ctr"/>
        <c:lblOffset val="100"/>
        <c:noMultiLvlLbl val="0"/>
      </c:catAx>
      <c:valAx>
        <c:axId val="12689222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crossAx val="126867968"/>
        <c:crosses val="autoZero"/>
        <c:crossBetween val="between"/>
        <c:dispUnits>
          <c:builtInUnit val="millions"/>
          <c:dispUnitsLbl>
            <c:layout/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Turkey Tourism and Its Revenue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Tourists</c:v>
                </c:pt>
              </c:strCache>
            </c:strRef>
          </c:tx>
          <c:invertIfNegative val="0"/>
          <c:cat>
            <c:numRef>
              <c:f>Sheet6!$A$2:$A$11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Sheet6!$B$2:$B$11</c:f>
              <c:numCache>
                <c:formatCode>_(* #,##0_);_(* \(#,##0\);_(* "-"??_);_(@_)</c:formatCode>
                <c:ptCount val="10"/>
                <c:pt idx="0">
                  <c:v>16302053</c:v>
                </c:pt>
                <c:pt idx="1">
                  <c:v>20262640</c:v>
                </c:pt>
                <c:pt idx="2">
                  <c:v>24124501</c:v>
                </c:pt>
                <c:pt idx="3">
                  <c:v>23148669</c:v>
                </c:pt>
                <c:pt idx="4">
                  <c:v>27214988</c:v>
                </c:pt>
                <c:pt idx="5">
                  <c:v>30979979</c:v>
                </c:pt>
                <c:pt idx="6">
                  <c:v>32006149</c:v>
                </c:pt>
                <c:pt idx="7">
                  <c:v>33027943</c:v>
                </c:pt>
                <c:pt idx="8">
                  <c:v>36151328</c:v>
                </c:pt>
                <c:pt idx="9">
                  <c:v>36776645</c:v>
                </c:pt>
              </c:numCache>
            </c:numRef>
          </c:val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Revenue (Thousand USD)</c:v>
                </c:pt>
              </c:strCache>
            </c:strRef>
          </c:tx>
          <c:invertIfNegative val="0"/>
          <c:cat>
            <c:numRef>
              <c:f>Sheet6!$A$2:$A$11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Sheet6!$C$2:$C$11</c:f>
              <c:numCache>
                <c:formatCode>_("$"* #,##0.00_);_("$"* \(#,##0.00\);_("$"* "-"??_);_(@_)</c:formatCode>
                <c:ptCount val="10"/>
                <c:pt idx="0">
                  <c:v>13854868</c:v>
                </c:pt>
                <c:pt idx="1">
                  <c:v>17076609</c:v>
                </c:pt>
                <c:pt idx="2">
                  <c:v>20322111</c:v>
                </c:pt>
                <c:pt idx="3">
                  <c:v>18593950</c:v>
                </c:pt>
                <c:pt idx="4">
                  <c:v>20942501</c:v>
                </c:pt>
                <c:pt idx="5">
                  <c:v>25415067</c:v>
                </c:pt>
                <c:pt idx="6">
                  <c:v>25064481</c:v>
                </c:pt>
                <c:pt idx="7">
                  <c:v>24930996</c:v>
                </c:pt>
                <c:pt idx="8">
                  <c:v>28115694</c:v>
                </c:pt>
                <c:pt idx="9">
                  <c:v>29351446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9335808"/>
        <c:axId val="126913344"/>
      </c:barChart>
      <c:catAx>
        <c:axId val="12933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6913344"/>
        <c:crossesAt val="0"/>
        <c:auto val="1"/>
        <c:lblAlgn val="ctr"/>
        <c:lblOffset val="100"/>
        <c:noMultiLvlLbl val="0"/>
      </c:catAx>
      <c:valAx>
        <c:axId val="12691334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none"/>
        <c:minorTickMark val="none"/>
        <c:tickLblPos val="nextTo"/>
        <c:crossAx val="129335808"/>
        <c:crosses val="autoZero"/>
        <c:crossBetween val="between"/>
        <c:dispUnits>
          <c:builtInUnit val="millions"/>
          <c:dispUnitsLbl>
            <c:layout/>
          </c:dispUnitsLbl>
        </c:dispUnits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A94530C-8FE6-491D-8F11-9ED95538012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68F21FF-C073-439F-9FB7-43AB804028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ECO Countries &amp;</a:t>
            </a:r>
            <a:br>
              <a:rPr lang="en-US" dirty="0" smtClean="0"/>
            </a:br>
            <a:r>
              <a:rPr lang="en-US" dirty="0" smtClean="0"/>
              <a:t>Tourism: A Regional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Shabnam</a:t>
            </a:r>
            <a:r>
              <a:rPr lang="en-US" dirty="0" smtClean="0"/>
              <a:t> </a:t>
            </a:r>
            <a:r>
              <a:rPr lang="en-US" dirty="0" err="1" smtClean="0"/>
              <a:t>Bahrami-Shabstari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23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400" dirty="0" smtClean="0"/>
              <a:t>What Turkey has done right?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Regional Marketing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Brand Recognition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Eliminating Trade </a:t>
            </a:r>
            <a:r>
              <a:rPr lang="en-US" sz="2400" dirty="0"/>
              <a:t>B</a:t>
            </a:r>
            <a:r>
              <a:rPr lang="en-US" sz="2400" dirty="0" smtClean="0"/>
              <a:t>arriers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Developing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Private Sector Development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52423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</a:t>
            </a:r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Turkey does welcome tourists from neighboring countries.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 smtClean="0"/>
              <a:t>Demand from Iran and Bulgaria remains strong.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10% of the total demand, given Bulgaria’s weak economy and Iran’s devaluation of IRR that is an important. </a:t>
            </a:r>
          </a:p>
        </p:txBody>
      </p:sp>
    </p:spTree>
    <p:extLst>
      <p:ext uri="{BB962C8B-B14F-4D97-AF65-F5344CB8AC3E}">
        <p14:creationId xmlns:p14="http://schemas.microsoft.com/office/powerpoint/2010/main" val="182565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Using globally recognizable symbols to promote tourism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Becoming Europe’s Cultural Capital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Campaigning to host international competition such as Olympic Games and the World Cup. </a:t>
            </a:r>
          </a:p>
        </p:txBody>
      </p:sp>
    </p:spTree>
    <p:extLst>
      <p:ext uri="{BB962C8B-B14F-4D97-AF65-F5344CB8AC3E}">
        <p14:creationId xmlns:p14="http://schemas.microsoft.com/office/powerpoint/2010/main" val="2190408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Trade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Eliminating visa for foreign travelers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Eliminating visa barriers have increased the number of visitors from Iran and Bulgaria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Azerbaijan implementing visa requirements for </a:t>
            </a:r>
            <a:r>
              <a:rPr lang="en-US" sz="2000" dirty="0" err="1" smtClean="0"/>
              <a:t>Nakhchivan</a:t>
            </a:r>
            <a:r>
              <a:rPr lang="en-US" sz="2000" dirty="0" smtClean="0"/>
              <a:t> hurt the tourism industry.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Providing flights and transportation services at competitive prices to neighboring countries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4915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Attracting investment, both domestic and international, to construct hotels and resorts.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Establishing a 4 stars airline to facilitate travel and give access to markets in other countries.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329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Sector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Promoting private enterprises in all aspects of tourism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Hotels: at all levels and styles from pension houses to five starts hotels.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Airlines: besides Turkish Airlines private airlines have entered the market.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Resorts: expanding the existing ones and developing new ones. </a:t>
            </a:r>
          </a:p>
          <a:p>
            <a:pPr marL="237744" lvl="2" indent="0">
              <a:buNone/>
            </a:pPr>
            <a:endParaRPr lang="en-US" sz="2400" dirty="0" smtClean="0"/>
          </a:p>
          <a:p>
            <a:pPr marL="237744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2972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Regional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Outside Turkey others countries have implemented similar programs: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 smtClean="0"/>
              <a:t>Azerbaijan has implemented electronic visa and Kazakhstan eliminated visa for 47 nationalities.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 smtClean="0"/>
              <a:t>Turkey, Iran</a:t>
            </a:r>
            <a:r>
              <a:rPr lang="en-US" sz="2400" b="1" dirty="0"/>
              <a:t> </a:t>
            </a:r>
            <a:r>
              <a:rPr lang="en-US" sz="2400" b="1" dirty="0" smtClean="0"/>
              <a:t>&amp; Kazakhstan  have developed a comprehensive strategy to promote health and eco tourism.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 smtClean="0"/>
              <a:t>Pakistan has launched tourism centers and countrywide reservation service. </a:t>
            </a:r>
          </a:p>
        </p:txBody>
      </p:sp>
    </p:spTree>
    <p:extLst>
      <p:ext uri="{BB962C8B-B14F-4D97-AF65-F5344CB8AC3E}">
        <p14:creationId xmlns:p14="http://schemas.microsoft.com/office/powerpoint/2010/main" val="666804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Regional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Time has come for a regional strategy.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ECO members plans and ambitions in tourism sector can only be successful if they cooperate.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 unified regional strategy should be adopted to expand regional market and to eliminate market barriers.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571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Eliminating Trade Barriers</a:t>
            </a:r>
          </a:p>
          <a:p>
            <a:pPr marL="0" indent="0"/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Learning from Turkey and Azerbaijan’s experiences reducing visa barriers would increase demand for regional tourism across ECO countries.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The largest potential demand to visit ECO countries can come from their own neighboring countries.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0121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Market..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Expand Regional </a:t>
            </a:r>
            <a:r>
              <a:rPr lang="en-US" sz="2400" dirty="0" smtClean="0"/>
              <a:t>Market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Adopting Open Sky Policy will increase the volume of air travels by reducing the cost of operations.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Looking beyond ECO countries to include non ECO countries and to provide visa privileges to their citizens.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2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 To Tehran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757" y="1373541"/>
            <a:ext cx="693878" cy="47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61" y="1373541"/>
            <a:ext cx="770213" cy="56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88182"/>
            <a:ext cx="796529" cy="52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88182"/>
            <a:ext cx="762000" cy="542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Kyrgyzst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88182"/>
            <a:ext cx="838200" cy="57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06" y="2415733"/>
            <a:ext cx="751029" cy="523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62" y="2476630"/>
            <a:ext cx="770213" cy="52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2478194"/>
            <a:ext cx="796529" cy="5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2476630"/>
            <a:ext cx="762001" cy="542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415733"/>
            <a:ext cx="838200" cy="59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622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Market…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Youth </a:t>
            </a:r>
            <a:r>
              <a:rPr lang="en-US" sz="2400" dirty="0" smtClean="0"/>
              <a:t>Tourism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The youth are becoming ardent travelers. </a:t>
            </a:r>
            <a:endParaRPr lang="en-US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Given the average age of population of ECO region it is time to promote youth tourism.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Health Tourism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Promoting health tourism to increase the social stakeholders in tourism industry and attract more resources to this sector.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2504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To Create an ECO Countries Tourism Data Center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ECO Counties can benefit from such center it will facilitate: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400" b="1" dirty="0" smtClean="0"/>
              <a:t>Planning and Collaboration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400" b="1" dirty="0" smtClean="0"/>
              <a:t>Investment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400" b="1" dirty="0" smtClean="0"/>
              <a:t>Professional Training Programs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0241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Establishing ECO Countries Hotel Owners Association.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To provide a platform for sharing experience and knowledge.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To establish a network of private businesses and individuals with the means and motivation to promote tourism. </a:t>
            </a:r>
          </a:p>
        </p:txBody>
      </p:sp>
    </p:spTree>
    <p:extLst>
      <p:ext uri="{BB962C8B-B14F-4D97-AF65-F5344CB8AC3E}">
        <p14:creationId xmlns:p14="http://schemas.microsoft.com/office/powerpoint/2010/main" val="3885804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Establishing </a:t>
            </a:r>
            <a:r>
              <a:rPr lang="en-US" sz="2400" dirty="0"/>
              <a:t>ECO Countries Hotel Owners </a:t>
            </a:r>
            <a:r>
              <a:rPr lang="en-US" sz="2400" dirty="0" smtClean="0"/>
              <a:t>Association and Data Center as a first step during this assembly is feasible and recommended. </a:t>
            </a:r>
          </a:p>
          <a:p>
            <a:pPr marL="0" indent="0"/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Iranian Association of Hotel Owners invite members of similar organizations to Tehran to launch this association. </a:t>
            </a:r>
          </a:p>
        </p:txBody>
      </p:sp>
    </p:spTree>
    <p:extLst>
      <p:ext uri="{BB962C8B-B14F-4D97-AF65-F5344CB8AC3E}">
        <p14:creationId xmlns:p14="http://schemas.microsoft.com/office/powerpoint/2010/main" val="4240441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800" dirty="0" smtClean="0"/>
              <a:t>The </a:t>
            </a:r>
            <a:r>
              <a:rPr lang="en-US" sz="2800" dirty="0"/>
              <a:t>past decade has shown us that the future </a:t>
            </a:r>
            <a:r>
              <a:rPr lang="en-US" sz="2800" dirty="0" smtClean="0"/>
              <a:t>is bright</a:t>
            </a:r>
            <a:r>
              <a:rPr lang="en-US" sz="2800" dirty="0"/>
              <a:t>. </a:t>
            </a:r>
            <a:r>
              <a:rPr lang="en-US" sz="2800" dirty="0" smtClean="0"/>
              <a:t>Let’s welcome it together.</a:t>
            </a:r>
            <a:endParaRPr lang="en-US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7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951" y="990600"/>
            <a:ext cx="7162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4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Black Sea to India OCEAN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ECO Countries create a unique geopolitical phenomenon A Total Population of 450 million speaking several different languages and encompassing a diverse cultural tradition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Offering both old and new in arts, architecture  and  monuments.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 four season climate making several recreational activities possible at any given time of year.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397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in ECO </a:t>
            </a:r>
            <a:r>
              <a:rPr lang="en-US" dirty="0" smtClean="0"/>
              <a:t>Countries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289819"/>
              </p:ext>
            </p:extLst>
          </p:nvPr>
        </p:nvGraphicFramePr>
        <p:xfrm>
          <a:off x="838200" y="1143000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419600" y="1219200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A </a:t>
            </a:r>
            <a:r>
              <a:rPr lang="en-US" b="1" dirty="0">
                <a:solidFill>
                  <a:srgbClr val="000000"/>
                </a:solidFill>
              </a:rPr>
              <a:t>total of 52 million tourists have visited ECO countries in 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825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ambiguities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400" dirty="0" smtClean="0"/>
              <a:t>Data on tourism in ECO countries is ambiguous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UNWTO reports for ECO countries are not complete.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 smtClean="0"/>
              <a:t>Kazakhestan’s</a:t>
            </a:r>
            <a:r>
              <a:rPr lang="en-US" sz="2400" dirty="0" smtClean="0"/>
              <a:t> data reports different statistics.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There is no data available on Afghanistan and Turkmenistan.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Tajikistan: the only data reported for Tajikistan is provided by the World Bank. </a:t>
            </a:r>
          </a:p>
        </p:txBody>
      </p:sp>
    </p:spTree>
    <p:extLst>
      <p:ext uri="{BB962C8B-B14F-4D97-AF65-F5344CB8AC3E}">
        <p14:creationId xmlns:p14="http://schemas.microsoft.com/office/powerpoint/2010/main" val="402396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20940" cy="548640"/>
          </a:xfrm>
        </p:spPr>
        <p:txBody>
          <a:bodyPr/>
          <a:lstStyle/>
          <a:p>
            <a:r>
              <a:rPr lang="en-US" dirty="0" smtClean="0"/>
              <a:t>ECO Within Tourism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3000"/>
            <a:ext cx="7520940" cy="353747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dirty="0" smtClean="0"/>
              <a:t>Iran and Turkey have the highest volume of bilateral traffic.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b="1" dirty="0" smtClean="0"/>
              <a:t>1.1 million Iranians have visited Turkey in 2011</a:t>
            </a:r>
            <a:r>
              <a:rPr lang="en-US" sz="2400" dirty="0" smtClean="0"/>
              <a:t>. 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dirty="0" smtClean="0"/>
              <a:t>There are a large number of travels between neighboring countries such as Iran-Afghanistan, Iran-Pakistan which is undocumented. </a:t>
            </a:r>
          </a:p>
        </p:txBody>
      </p:sp>
    </p:spTree>
    <p:extLst>
      <p:ext uri="{BB962C8B-B14F-4D97-AF65-F5344CB8AC3E}">
        <p14:creationId xmlns:p14="http://schemas.microsoft.com/office/powerpoint/2010/main" val="171957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200400" cy="3712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b="0" dirty="0" smtClean="0"/>
              <a:t>295 Million tourists have visited Turkey.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0" dirty="0" smtClean="0"/>
              <a:t>It ranks 6</a:t>
            </a:r>
            <a:r>
              <a:rPr lang="en-US" sz="2200" b="0" baseline="30000" dirty="0" smtClean="0"/>
              <a:t>th</a:t>
            </a:r>
            <a:r>
              <a:rPr lang="en-US" sz="2200" b="0" dirty="0" smtClean="0"/>
              <a:t> globally in hospitality indexes.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0" dirty="0" smtClean="0"/>
              <a:t>Tourism growth rate averages 11% to 14%.</a:t>
            </a:r>
            <a:endParaRPr lang="en-US" sz="2200" b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Examples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990600"/>
            <a:ext cx="4648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510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600334"/>
              </p:ext>
            </p:extLst>
          </p:nvPr>
        </p:nvGraphicFramePr>
        <p:xfrm>
          <a:off x="822325" y="609600"/>
          <a:ext cx="752157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4119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2748</TotalTime>
  <Words>766</Words>
  <Application>Microsoft Office PowerPoint</Application>
  <PresentationFormat>On-screen Show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Angles</vt:lpstr>
      <vt:lpstr>ECO Countries &amp; Tourism: A Regional Approach</vt:lpstr>
      <vt:lpstr>Welcome To Tehran</vt:lpstr>
      <vt:lpstr>PowerPoint Presentation</vt:lpstr>
      <vt:lpstr>From Black Sea to India OCEAN</vt:lpstr>
      <vt:lpstr>Tourism in ECO Countries</vt:lpstr>
      <vt:lpstr>Data ambiguities</vt:lpstr>
      <vt:lpstr>ECO Within Tourism</vt:lpstr>
      <vt:lpstr>Success Examples</vt:lpstr>
      <vt:lpstr>PowerPoint Presentation</vt:lpstr>
      <vt:lpstr>Success Lessons</vt:lpstr>
      <vt:lpstr>Regional Marketing</vt:lpstr>
      <vt:lpstr>Brand Recognition</vt:lpstr>
      <vt:lpstr>Eliminating Trade Barriers</vt:lpstr>
      <vt:lpstr>Developing infrastructure</vt:lpstr>
      <vt:lpstr>Private Sector Development</vt:lpstr>
      <vt:lpstr>A Regional Outlook</vt:lpstr>
      <vt:lpstr>A Regional Strategy</vt:lpstr>
      <vt:lpstr>Regional Market</vt:lpstr>
      <vt:lpstr>Regional Market..</vt:lpstr>
      <vt:lpstr>Regional Market…</vt:lpstr>
      <vt:lpstr>First Steps</vt:lpstr>
      <vt:lpstr>First Steps</vt:lpstr>
      <vt:lpstr>Conclusion</vt:lpstr>
      <vt:lpstr>Thank You</vt:lpstr>
    </vt:vector>
  </TitlesOfParts>
  <Company>Clayton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Countries &amp; Tourism: A Regional ApproacH</dc:title>
  <dc:creator>Ali Dadpay</dc:creator>
  <cp:lastModifiedBy>Pakizeh</cp:lastModifiedBy>
  <cp:revision>26</cp:revision>
  <dcterms:created xsi:type="dcterms:W3CDTF">2013-10-04T19:35:02Z</dcterms:created>
  <dcterms:modified xsi:type="dcterms:W3CDTF">2013-10-07T07:14:16Z</dcterms:modified>
</cp:coreProperties>
</file>